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4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73" r:id="rId11"/>
    <p:sldId id="369" r:id="rId12"/>
    <p:sldId id="383" r:id="rId13"/>
    <p:sldId id="370" r:id="rId14"/>
    <p:sldId id="374" r:id="rId15"/>
    <p:sldId id="371" r:id="rId16"/>
    <p:sldId id="372" r:id="rId17"/>
    <p:sldId id="384" r:id="rId18"/>
    <p:sldId id="38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DAF8C-0FB1-4EE6-9AEE-C4BCBB69067F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100DE-6766-4F87-87ED-F05788BD1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70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100DE-6766-4F87-87ED-F05788BD13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21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1454F-9978-C472-8E79-0A43A2C90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0DF6C1-72A6-F49D-9CD0-59D37B2B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18EBB7-6CCC-EEC7-7CCC-6F6F64DE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BB32F-AA9F-2000-C476-B5A96BB2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420F4-FED5-D961-DF1A-18655D2D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F1BA5-30C0-D2F2-D83B-28C69531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C960E1-D9FD-CECA-5F84-3CE3058B6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2FA3B-1F12-F678-0BAE-39F8A21A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7179-2A99-52F6-778D-6E612DD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40ED40-90F8-C1D7-CDC1-CF952471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0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CE67-E76D-7EA0-43EB-61EC6DF6B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F56A85-2CC1-7FE8-F28C-44DB1C2EC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8985CB-084F-6958-F99A-E37D1AE4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268072-14BD-E3F8-CC10-2F7FDA2D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C5F6BD-A052-9A1B-A80E-2F623DFB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403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F0DCE6-4704-4698-AFAC-D5550CE9FAB0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7821-2480-43F4-BA34-F510B1752C1A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F7A7-217D-4037-8041-FF118C4E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88000"/>
            <a:ext cx="9144000" cy="5202000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5C78D-723E-4EA3-B177-8B35F03B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ECB7-C809-4BFC-92CA-8D849799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616-2F1A-4697-ACAA-6732B5F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7FFBEEBE-E833-4093-B5D4-010B51F5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E58BB-6C62-4607-90F7-E801B9DEAD0F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940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5D2449-11E7-4DCA-ABA6-C2D2EA3802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908000"/>
            <a:ext cx="10753200" cy="3762000"/>
          </a:xfrm>
        </p:spPr>
        <p:txBody>
          <a:bodyPr anchor="t"/>
          <a:lstStyle>
            <a:lvl1pPr marL="34290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33A66-E003-4CC9-A1D2-83A9DA4CFBD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1D0FF27-1B4E-4786-9140-FE7CC4E56DE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326757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87FF4-29D4-557C-53CE-AE5CBC7C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0D9B8-94D3-E3EB-3E3C-6BE1BB97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11FA2-A036-36E0-3FB9-A0537C59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3C23F-44F7-C36B-359B-ACD5B177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E9387-7B5F-84D5-F7C9-A744938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0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74A73-1B3A-55BE-6F53-8B66789E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CA6B6-3EC2-C4DA-B532-B89B23D5E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9B657-E880-41AE-90DD-88E68BBE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6220C-6DBB-473A-0F32-23EC1A1B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DD9916-E76A-610C-9DF3-A186CFDF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25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6B87A-A4C6-70C7-8967-B90B0B4F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E1E53-45BA-67A9-9C7E-C07AB753F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06728C-4B29-E0A8-D998-21B5F413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33D4-5D7E-2046-DC54-2961B46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86C397-40A7-39A9-2660-24EA4E72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E0896-CE1A-89B5-5D7D-4369038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971A3-C3DD-266F-78DA-DBBB9A95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FAED0-14D1-0F46-E76E-EC8D389B5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227D09-DBA2-945E-033F-169955429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8D6207-4CE1-4660-CA7D-B61B279B0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400294-35D9-09B4-ECCF-222D97CB7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5A0100-A2DA-D15E-458C-2BC0A657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B39657-EC38-055D-ABAF-FE75C865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FDEF95-F60F-0923-1106-14015E0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33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D463D-57D3-7272-4803-EF092030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94D66A-DF02-CB42-64D0-EAE2875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684A43-B765-86BC-EF40-92CB5482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4E00AF-8729-32E6-6A5B-0E3607FA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106414-32F7-B2B8-8A58-8A2FD92B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EA1026-6415-DBA7-4D26-A64FD9FA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42947-B619-873A-6CE8-A89F110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08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7077-262C-0C43-2605-A237B83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FC1BD8-C0CF-E93A-8E92-8574D3E4A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B912AB-89C9-BC9F-411F-A139CDB6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6C0C1-5A09-D242-1E89-170EDEE1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58DA56-C898-FAA0-4970-A415E822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41879D-CB5F-365E-6A7A-391F8CAB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0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71DB9-FD29-B258-8243-43BF6D9F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78F609-3FE3-7698-0F0E-4CD28643A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67C25F-E1EE-C917-F379-8432D8544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BEC26-9469-8464-9C93-8DC9C9BD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1298-FD04-41B3-7230-B1A3BD79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18E3E9-D7D6-D1D5-AF62-7A6D70AA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85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0E730-13AC-47EE-C04F-85262443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EF12B-48C5-AB3E-77AD-CD373272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E5B3A4-9F25-2429-242C-7DE5D68F0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7086-1F34-411C-BDE9-2578B928D18A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11833-BEAF-7CA0-D8DD-87A7CF94F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ED116-AAA1-A919-8620-BCDB3EF0A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11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C873B-A78B-6473-AFDD-41700054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88000"/>
            <a:ext cx="11119104" cy="5202000"/>
          </a:xfrm>
        </p:spPr>
        <p:txBody>
          <a:bodyPr>
            <a:normAutofit/>
          </a:bodyPr>
          <a:lstStyle/>
          <a:p>
            <a:r>
              <a:rPr lang="de-DE" sz="6600" b="1" dirty="0"/>
              <a:t>Vergleich verlustfreier Datenkompressionsverfahren auf Bilddaten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72E4A4-7F9E-DDFA-9ED2-F13FA24F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13. Februar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035B9-B846-3CB4-E69A-2FB0C06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Nick Schreiber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63CD6-060F-6B09-870D-6E56DEF8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54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Bildvorverarbeitung: Filtern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10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Filtern:</a:t>
            </a:r>
          </a:p>
          <a:p>
            <a:pPr>
              <a:lnSpc>
                <a:spcPct val="100000"/>
              </a:lnSpc>
            </a:pPr>
            <a:r>
              <a:rPr lang="de-DE" dirty="0"/>
              <a:t>Vorverarbeitungsschritt des PNG Algorithmus</a:t>
            </a:r>
          </a:p>
          <a:p>
            <a:pPr>
              <a:lnSpc>
                <a:spcPct val="100000"/>
              </a:lnSpc>
            </a:pPr>
            <a:r>
              <a:rPr lang="de-DE" dirty="0"/>
              <a:t>Filtern ist umkehrbar</a:t>
            </a:r>
          </a:p>
          <a:p>
            <a:pPr>
              <a:lnSpc>
                <a:spcPct val="100000"/>
              </a:lnSpc>
            </a:pPr>
            <a:r>
              <a:rPr lang="de-DE" dirty="0"/>
              <a:t>Ziel unstrukturierte Daten zu strukturierten Daten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Redundanz besser erkennbar machen</a:t>
            </a:r>
          </a:p>
          <a:p>
            <a:pPr>
              <a:lnSpc>
                <a:spcPct val="100000"/>
              </a:lnSpc>
            </a:pPr>
            <a:r>
              <a:rPr lang="de-DE" dirty="0"/>
              <a:t>Lokale Korrelationen aufzeigen + Wiederholungen erzeugen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Funktionsweise:</a:t>
            </a:r>
          </a:p>
          <a:p>
            <a:pPr>
              <a:lnSpc>
                <a:spcPct val="100000"/>
              </a:lnSpc>
            </a:pPr>
            <a:r>
              <a:rPr lang="de-DE" dirty="0"/>
              <a:t>Bild wird zeilenweise gefiltert</a:t>
            </a:r>
          </a:p>
          <a:p>
            <a:pPr>
              <a:lnSpc>
                <a:spcPct val="100000"/>
              </a:lnSpc>
            </a:pPr>
            <a:r>
              <a:rPr lang="de-DE" dirty="0"/>
              <a:t>Fünf verschiedene Filtertypen: None, Sub, Up, Average und </a:t>
            </a:r>
            <a:r>
              <a:rPr lang="de-DE" dirty="0" err="1"/>
              <a:t>Paeth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/>
              <a:t>Heuristic</a:t>
            </a:r>
            <a:r>
              <a:rPr lang="de-DE" dirty="0"/>
              <a:t> wählt den wahrscheinlich „</a:t>
            </a:r>
            <a:r>
              <a:rPr lang="de-DE" dirty="0" err="1"/>
              <a:t>bestpassensten</a:t>
            </a:r>
            <a:r>
              <a:rPr lang="de-DE" dirty="0"/>
              <a:t>“ Filter für die jeweilige Zeile aus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Laufzeitkomplexität:</a:t>
            </a:r>
          </a:p>
          <a:p>
            <a:pPr>
              <a:lnSpc>
                <a:spcPct val="100000"/>
              </a:lnSpc>
            </a:pPr>
            <a:r>
              <a:rPr lang="de-DE" dirty="0"/>
              <a:t>Filtern: 		O(5 ∗ n)</a:t>
            </a:r>
          </a:p>
          <a:p>
            <a:pPr>
              <a:lnSpc>
                <a:spcPct val="100000"/>
              </a:lnSpc>
            </a:pPr>
            <a:r>
              <a:rPr lang="de-DE" dirty="0"/>
              <a:t>Rückgängig machen: 	O(m)</a:t>
            </a:r>
          </a:p>
        </p:txBody>
      </p:sp>
    </p:spTree>
    <p:extLst>
      <p:ext uri="{BB962C8B-B14F-4D97-AF65-F5344CB8AC3E}">
        <p14:creationId xmlns:p14="http://schemas.microsoft.com/office/powerpoint/2010/main" val="117689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Algorithmen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11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79" y="5361124"/>
            <a:ext cx="10753200" cy="58365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dirty="0"/>
              <a:t>Anmerkung: Implementierungen in Python, nicht optimiert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2F1A30-B8F6-15FE-CC86-74957FCBFB46}"/>
              </a:ext>
            </a:extLst>
          </p:cNvPr>
          <p:cNvSpPr txBox="1"/>
          <p:nvPr/>
        </p:nvSpPr>
        <p:spPr>
          <a:xfrm>
            <a:off x="6153784" y="6036555"/>
            <a:ext cx="59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Code auf GitHub: https://github.com/NickStudRepo/STI-Repo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0AB8628-0141-36C2-589D-BC1C28264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41676"/>
              </p:ext>
            </p:extLst>
          </p:nvPr>
        </p:nvGraphicFramePr>
        <p:xfrm>
          <a:off x="500579" y="1452526"/>
          <a:ext cx="11098766" cy="37625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200">
                  <a:extLst>
                    <a:ext uri="{9D8B030D-6E8A-4147-A177-3AD203B41FA5}">
                      <a16:colId xmlns:a16="http://schemas.microsoft.com/office/drawing/2014/main" val="2095865250"/>
                    </a:ext>
                  </a:extLst>
                </a:gridCol>
                <a:gridCol w="5951621">
                  <a:extLst>
                    <a:ext uri="{9D8B030D-6E8A-4147-A177-3AD203B41FA5}">
                      <a16:colId xmlns:a16="http://schemas.microsoft.com/office/drawing/2014/main" val="3846807879"/>
                    </a:ext>
                  </a:extLst>
                </a:gridCol>
                <a:gridCol w="1551432">
                  <a:extLst>
                    <a:ext uri="{9D8B030D-6E8A-4147-A177-3AD203B41FA5}">
                      <a16:colId xmlns:a16="http://schemas.microsoft.com/office/drawing/2014/main" val="2464990030"/>
                    </a:ext>
                  </a:extLst>
                </a:gridCol>
                <a:gridCol w="1513513">
                  <a:extLst>
                    <a:ext uri="{9D8B030D-6E8A-4147-A177-3AD203B41FA5}">
                      <a16:colId xmlns:a16="http://schemas.microsoft.com/office/drawing/2014/main" val="297537446"/>
                    </a:ext>
                  </a:extLst>
                </a:gridCol>
              </a:tblGrid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Algorithmus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Implementierungsdetails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Dekomp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83476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RLE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Reservierte Lauflängenbits: maximale Lauflänge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68668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O(n ∗ 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0533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LZ77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Sliding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Window</a:t>
                      </a:r>
                      <a:r>
                        <a:rPr lang="de-DE" dirty="0"/>
                        <a:t> s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O(n ∗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O(m ∗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77793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r>
                        <a:rPr lang="de-DE" b="1" dirty="0" err="1"/>
                        <a:t>Deflate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LZ77 +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O(n ∗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O(m ∗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377040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Bildvorverarbeitung: Filter + </a:t>
                      </a:r>
                      <a:r>
                        <a:rPr lang="de-DE" dirty="0" err="1"/>
                        <a:t>Deflate</a:t>
                      </a:r>
                      <a:endParaRPr lang="de-D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Kein CRC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/>
                        <a:t>Sliding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Window</a:t>
                      </a:r>
                      <a:r>
                        <a:rPr lang="de-DE" dirty="0"/>
                        <a:t> s = 100, normal bis max. 32768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O(n ∗ s)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O(m ∗ s)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45541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Filter +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PNG Filter +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O(n ∗ 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81719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b="1" dirty="0"/>
                        <a:t>Filter + </a:t>
                      </a:r>
                      <a:r>
                        <a:rPr lang="de-DE" b="1" dirty="0" err="1"/>
                        <a:t>Deflate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PNG Filter + </a:t>
                      </a:r>
                      <a:r>
                        <a:rPr lang="de-DE" dirty="0" err="1"/>
                        <a:t>Deflate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O(n ∗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O(m ∗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2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15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75B8-23A5-A484-7DF5-A737885B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C13F6-1B7A-A88A-1CC7-0B29049F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Erwartungen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C9D661-8466-1669-AEA7-37750F29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08878-1DD6-27D1-4964-7B45835F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B15C31-1DBA-16E8-A95F-6C6ED239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E060B9-577A-E314-0975-E40D46A7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22" y="1631788"/>
            <a:ext cx="4937966" cy="41289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RLE bei Wiederholungen top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Fade 1 und 2 schwierig für RLE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Vorverarbeitungsschritt Filtern sollte Verbesserung bringen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Natürliche Bilder am „schwersten“ komprimierbar (PNG am besten?)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  <p:pic>
        <p:nvPicPr>
          <p:cNvPr id="8" name="Grafik 7" descr="Ein Bild, das Screenshot, Katze, Gras, draußen enthält.&#10;&#10;Automatisch generierte Beschreibung">
            <a:extLst>
              <a:ext uri="{FF2B5EF4-FFF2-40B4-BE49-F238E27FC236}">
                <a16:creationId xmlns:a16="http://schemas.microsoft.com/office/drawing/2014/main" id="{3CB54F40-2C1D-2FAA-2C09-9FAE08373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47" y="1631788"/>
            <a:ext cx="6593305" cy="35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Kompressionsraten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59F1BB8-E173-EA19-1D4C-E56769AC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6" y="1946493"/>
            <a:ext cx="11036314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 Kompressionsraten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Filtern bringt durchwegs Verbesserung</a:t>
            </a:r>
          </a:p>
          <a:p>
            <a:pPr>
              <a:lnSpc>
                <a:spcPct val="150000"/>
              </a:lnSpc>
            </a:pPr>
            <a:r>
              <a:rPr lang="de-DE" dirty="0"/>
              <a:t>Filtern erzeugt entfernbare Redundanz</a:t>
            </a:r>
          </a:p>
          <a:p>
            <a:pPr>
              <a:lnSpc>
                <a:spcPct val="150000"/>
              </a:lnSpc>
            </a:pPr>
            <a:r>
              <a:rPr lang="de-DE" dirty="0"/>
              <a:t>PNG schlechter als erwartet, </a:t>
            </a: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s = 100</a:t>
            </a:r>
          </a:p>
          <a:p>
            <a:pPr>
              <a:lnSpc>
                <a:spcPct val="150000"/>
              </a:lnSpc>
            </a:pPr>
            <a:r>
              <a:rPr lang="de-DE" dirty="0"/>
              <a:t>RLE ist gut für PC-generierte Bilder mit Wiederholungen</a:t>
            </a:r>
          </a:p>
          <a:p>
            <a:pPr>
              <a:lnSpc>
                <a:spcPct val="150000"/>
              </a:lnSpc>
            </a:pPr>
            <a:r>
              <a:rPr lang="de-DE" dirty="0"/>
              <a:t>Filter + Huffman überraschenderweise am besten</a:t>
            </a:r>
          </a:p>
          <a:p>
            <a:pPr>
              <a:lnSpc>
                <a:spcPct val="150000"/>
              </a:lnSpc>
            </a:pPr>
            <a:r>
              <a:rPr lang="de-DE" dirty="0"/>
              <a:t>Komprimierbarkeit hängt stark von den Bildern selbst ab</a:t>
            </a:r>
          </a:p>
          <a:p>
            <a:pPr>
              <a:lnSpc>
                <a:spcPct val="150000"/>
              </a:lnSpc>
            </a:pPr>
            <a:r>
              <a:rPr lang="de-DE" dirty="0"/>
              <a:t>Kein Kompressionsverfahren für alle Bilder am besten </a:t>
            </a:r>
            <a:r>
              <a:rPr lang="de-DE" dirty="0">
                <a:sym typeface="Wingdings" panose="05000000000000000000" pitchFamily="2" charset="2"/>
              </a:rPr>
              <a:t> Vergleichen</a:t>
            </a:r>
          </a:p>
        </p:txBody>
      </p:sp>
    </p:spTree>
    <p:extLst>
      <p:ext uri="{BB962C8B-B14F-4D97-AF65-F5344CB8AC3E}">
        <p14:creationId xmlns:p14="http://schemas.microsoft.com/office/powerpoint/2010/main" val="67572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958A8B9E-2DEF-EF86-102E-FA2958C6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0" y="2017522"/>
            <a:ext cx="11473200" cy="37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04FC5AED-21C4-FCCC-CB78-4A58CA1A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1592455"/>
            <a:ext cx="11676185" cy="36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B1FE-4853-2F9E-D1E0-7FE70592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BD325-58DB-D611-3F86-07F5BC15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 Zeitmessungen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584614-20C5-CC0B-6F25-82856A84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90B3B-AE4E-67DC-63B6-B48B4668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0F537-6ABD-38BC-AC0D-D4810246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12A87F6-4D19-3463-4A82-13F286868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Einfach/ Effektiv implementierbar: RLE, Huffman, Filter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Deflate</a:t>
            </a:r>
            <a:r>
              <a:rPr lang="de-DE" dirty="0"/>
              <a:t> und PNG ungeeignet wegen schlechter Performance des LZ77-Algorithmus (</a:t>
            </a: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deutlich vergrößern)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73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E1ADF-6058-7116-FE19-FA1CB792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A997B-0DB6-B1C6-D413-BFBC9D154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63040"/>
            <a:ext cx="10753200" cy="42069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Ergebnisse ungleich Erwartungen</a:t>
            </a:r>
          </a:p>
          <a:p>
            <a:pPr>
              <a:lnSpc>
                <a:spcPct val="150000"/>
              </a:lnSpc>
            </a:pPr>
            <a:r>
              <a:rPr lang="de-DE" dirty="0"/>
              <a:t>Filtern verbessert Kompressionsrate</a:t>
            </a:r>
          </a:p>
          <a:p>
            <a:pPr>
              <a:lnSpc>
                <a:spcPct val="150000"/>
              </a:lnSpc>
            </a:pPr>
            <a:r>
              <a:rPr lang="de-DE" dirty="0"/>
              <a:t>Filter + Huffman nach den Kriterien am besten </a:t>
            </a:r>
          </a:p>
          <a:p>
            <a:pPr>
              <a:lnSpc>
                <a:spcPct val="150000"/>
              </a:lnSpc>
            </a:pPr>
            <a:r>
              <a:rPr lang="de-DE" dirty="0"/>
              <a:t>RLE ist je nach Bild eine sinnvolle Alternative</a:t>
            </a:r>
          </a:p>
          <a:p>
            <a:pPr>
              <a:lnSpc>
                <a:spcPct val="150000"/>
              </a:lnSpc>
            </a:pPr>
            <a:r>
              <a:rPr lang="de-DE" dirty="0"/>
              <a:t>Kein Verfahren ist für alle Bilder am besten (unterschiedliche Stärken)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73C693-E056-CD38-19E9-8B3E965CCC4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2C7025-DD0F-ED5E-19D4-E37DE6F69D7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29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Vergleich </a:t>
            </a:r>
            <a:r>
              <a:rPr lang="de-DE" sz="3600" b="1" dirty="0"/>
              <a:t>verlustfreier </a:t>
            </a:r>
            <a:r>
              <a:rPr lang="de-DE" sz="3600" dirty="0"/>
              <a:t>Datenkompressionsverfahren für Bilddaten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Wieso relevant? </a:t>
            </a:r>
            <a:br>
              <a:rPr lang="de-DE" dirty="0"/>
            </a:br>
            <a:r>
              <a:rPr lang="de-DE" dirty="0"/>
              <a:t>Speichernutzung, Datenübertragung über Netzwerk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Theoretisch: 	Informationstheorie/ Grundlagen Datenkompression + Erwartungen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Praktisch: 	Praktischer Versuch (werden Erwartungen bestätigt?)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Algorithmen:</a:t>
            </a:r>
          </a:p>
          <a:p>
            <a:pPr>
              <a:lnSpc>
                <a:spcPct val="100000"/>
              </a:lnSpc>
            </a:pPr>
            <a:r>
              <a:rPr lang="de-DE" dirty="0"/>
              <a:t>Run </a:t>
            </a:r>
            <a:r>
              <a:rPr lang="de-DE" dirty="0" err="1"/>
              <a:t>Length</a:t>
            </a:r>
            <a:r>
              <a:rPr lang="de-DE" dirty="0"/>
              <a:t> Encoding 		(RLE)</a:t>
            </a:r>
          </a:p>
          <a:p>
            <a:pPr>
              <a:lnSpc>
                <a:spcPct val="100000"/>
              </a:lnSpc>
            </a:pPr>
            <a:r>
              <a:rPr lang="de-DE" dirty="0"/>
              <a:t>Huffman Encoding 			(Huffman)</a:t>
            </a:r>
          </a:p>
          <a:p>
            <a:pPr>
              <a:lnSpc>
                <a:spcPct val="100000"/>
              </a:lnSpc>
            </a:pPr>
            <a:r>
              <a:rPr lang="de-DE" dirty="0"/>
              <a:t>Lempel-Ziv 1977			(LZ77)</a:t>
            </a:r>
          </a:p>
          <a:p>
            <a:pPr>
              <a:lnSpc>
                <a:spcPct val="100000"/>
              </a:lnSpc>
            </a:pPr>
            <a:r>
              <a:rPr lang="de-DE" dirty="0"/>
              <a:t>Portable Network Graphics 	(PNG)	</a:t>
            </a:r>
          </a:p>
          <a:p>
            <a:pPr>
              <a:lnSpc>
                <a:spcPct val="100000"/>
              </a:lnSpc>
            </a:pPr>
            <a:r>
              <a:rPr lang="de-DE" dirty="0"/>
              <a:t>Verschiedene Kombinationen	</a:t>
            </a:r>
          </a:p>
        </p:txBody>
      </p:sp>
    </p:spTree>
    <p:extLst>
      <p:ext uri="{BB962C8B-B14F-4D97-AF65-F5344CB8AC3E}">
        <p14:creationId xmlns:p14="http://schemas.microsoft.com/office/powerpoint/2010/main" val="275856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de-DE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de-DE" b="1" dirty="0"/>
              <a:t>Warum</a:t>
            </a:r>
            <a:r>
              <a:rPr lang="de-DE" dirty="0"/>
              <a:t> sind bestimmte verlustfreie Datenkompressionsverfahren für Bilddaten </a:t>
            </a:r>
            <a:r>
              <a:rPr lang="de-DE" b="1" dirty="0"/>
              <a:t>besser geeignet als andere</a:t>
            </a:r>
            <a:r>
              <a:rPr lang="de-DE" dirty="0"/>
              <a:t>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de-DE" dirty="0"/>
              <a:t>Wie sind </a:t>
            </a:r>
            <a:r>
              <a:rPr lang="de-DE" b="1" dirty="0"/>
              <a:t>Bilddaten</a:t>
            </a:r>
            <a:r>
              <a:rPr lang="de-DE" dirty="0"/>
              <a:t> aufgebaut und welche Besonderheiten in ihrer Struktur können zur Datenkompression genutzt werden?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dirty="0"/>
              <a:t>(Sind Strukturen bildspezifisch?)</a:t>
            </a:r>
          </a:p>
        </p:txBody>
      </p:sp>
    </p:spTree>
    <p:extLst>
      <p:ext uri="{BB962C8B-B14F-4D97-AF65-F5344CB8AC3E}">
        <p14:creationId xmlns:p14="http://schemas.microsoft.com/office/powerpoint/2010/main" val="118054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Information</a:t>
            </a:r>
            <a:r>
              <a:rPr lang="de-DE" dirty="0"/>
              <a:t> (Claude Shannon): Maß für den Informationsgehalt einer Nachricht</a:t>
            </a:r>
          </a:p>
          <a:p>
            <a:pPr marL="0" indent="0">
              <a:lnSpc>
                <a:spcPct val="100000"/>
              </a:lnSpc>
              <a:buNone/>
            </a:pPr>
            <a:endParaRPr lang="de-DE" b="1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Entropie</a:t>
            </a:r>
            <a:r>
              <a:rPr lang="de-DE" dirty="0"/>
              <a:t>: Minimale durchschnittliche Menge an Bits, die für die Kodierung einer Nachricht erforderlich ist (untere Schranke)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Redundanz</a:t>
            </a:r>
            <a:r>
              <a:rPr lang="de-DE" dirty="0"/>
              <a:t>: Information die in Daten mehrfach vorhanden ist (Wiederholungen oder vorhersehbare Strukturen = Überflüssige Information)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24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Informationstheorie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Daten vs. Information (Daten nicht gleich Informativ) 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Quellencodierungstheorem/ Source Coding Theorem:</a:t>
            </a:r>
          </a:p>
          <a:p>
            <a:pPr>
              <a:lnSpc>
                <a:spcPct val="100000"/>
              </a:lnSpc>
            </a:pPr>
            <a:r>
              <a:rPr lang="de-DE" dirty="0"/>
              <a:t>Daten nicht unbegrenzt komprimierbar</a:t>
            </a:r>
          </a:p>
          <a:p>
            <a:pPr>
              <a:lnSpc>
                <a:spcPct val="100000"/>
              </a:lnSpc>
            </a:pPr>
            <a:r>
              <a:rPr lang="de-DE" dirty="0"/>
              <a:t>Entropie ist untere Schranke für maximale Kompression (ohne Informationsverlust)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L: mittlere Codierungslänge pro Symbol einer Nachricht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H: Entropie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L &gt;= 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Kolmogorov Komplexität: </a:t>
            </a:r>
          </a:p>
          <a:p>
            <a:pPr>
              <a:lnSpc>
                <a:spcPct val="100000"/>
              </a:lnSpc>
            </a:pPr>
            <a:r>
              <a:rPr lang="de-DE" dirty="0"/>
              <a:t>Länge des kürzesten Programms das eine Zeichenfolge erzeugen kann</a:t>
            </a:r>
          </a:p>
          <a:p>
            <a:pPr>
              <a:lnSpc>
                <a:spcPct val="100000"/>
              </a:lnSpc>
            </a:pPr>
            <a:r>
              <a:rPr lang="de-DE" dirty="0"/>
              <a:t>Bsp. ”AAAAAAAAABBBBBCCCCCC” </a:t>
            </a:r>
            <a:r>
              <a:rPr lang="de-DE" sz="2200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”9A5B6C”</a:t>
            </a:r>
          </a:p>
          <a:p>
            <a:pPr>
              <a:lnSpc>
                <a:spcPct val="100000"/>
              </a:lnSpc>
            </a:pPr>
            <a:r>
              <a:rPr lang="de-DE" dirty="0"/>
              <a:t>Kolmogorov Komplexität für allgemeine Zeichenfolge wegen des Halteproblem nicht praktisch berechenbar </a:t>
            </a:r>
            <a:br>
              <a:rPr lang="de-DE" dirty="0"/>
            </a:br>
            <a:r>
              <a:rPr lang="de-DE" sz="2200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Abschätzung</a:t>
            </a:r>
          </a:p>
        </p:txBody>
      </p:sp>
    </p:spTree>
    <p:extLst>
      <p:ext uri="{BB962C8B-B14F-4D97-AF65-F5344CB8AC3E}">
        <p14:creationId xmlns:p14="http://schemas.microsoft.com/office/powerpoint/2010/main" val="250730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Datenanforderungen und Komprimierbarkeit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Strukturierte vs. Unstrukturierte Daten 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Vorverarbeitung der Daten </a:t>
            </a:r>
            <a:br>
              <a:rPr lang="de-DE" dirty="0"/>
            </a:br>
            <a:r>
              <a:rPr lang="de-DE" dirty="0"/>
              <a:t>(Unstrukturierte Daten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dirty="0"/>
              <a:t> Strukturierten Daten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bessere Kompression der Daten)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e-DE" dirty="0">
                <a:sym typeface="Wingdings" panose="05000000000000000000" pitchFamily="2" charset="2"/>
              </a:rPr>
              <a:t>Limitationen: Maximal unstrukturierte Daten (gleichverteilte Zufallszahlen)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	Bsp. „The Random </a:t>
            </a:r>
            <a:r>
              <a:rPr lang="de-DE" dirty="0" err="1">
                <a:sym typeface="Wingdings" panose="05000000000000000000" pitchFamily="2" charset="2"/>
              </a:rPr>
              <a:t>Compression</a:t>
            </a:r>
            <a:r>
              <a:rPr lang="de-DE" dirty="0">
                <a:sym typeface="Wingdings" panose="05000000000000000000" pitchFamily="2" charset="2"/>
              </a:rPr>
              <a:t> Challenge“ von Mark Nelson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47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Bilddaten + Wahl der Testbilder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590525"/>
            <a:ext cx="3125716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400" dirty="0"/>
              <a:t>RGB-Format </a:t>
            </a:r>
            <a:br>
              <a:rPr lang="de-DE" sz="2400" dirty="0"/>
            </a:br>
            <a:r>
              <a:rPr lang="de-DE" sz="2400" dirty="0"/>
              <a:t>(8-Bit Farbkanäle)</a:t>
            </a:r>
          </a:p>
        </p:txBody>
      </p:sp>
      <p:pic>
        <p:nvPicPr>
          <p:cNvPr id="8" name="Grafik 7" descr="Ein Bild, das Screenshot, Katze, Gras, draußen enthält.&#10;&#10;Automatisch generierte Beschreibung">
            <a:extLst>
              <a:ext uri="{FF2B5EF4-FFF2-40B4-BE49-F238E27FC236}">
                <a16:creationId xmlns:a16="http://schemas.microsoft.com/office/drawing/2014/main" id="{F8344EC9-5EFA-411E-9FBC-E59013B4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00" y="1590525"/>
            <a:ext cx="8065393" cy="4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Messbarkeit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8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789" y="1850377"/>
            <a:ext cx="10753200" cy="39276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600" dirty="0"/>
              <a:t>Kompressionsrate</a:t>
            </a:r>
          </a:p>
          <a:p>
            <a:pPr marL="0" indent="0">
              <a:lnSpc>
                <a:spcPct val="100000"/>
              </a:lnSpc>
              <a:buNone/>
            </a:pPr>
            <a:endParaRPr lang="de-DE" sz="3600" dirty="0"/>
          </a:p>
          <a:p>
            <a:pPr>
              <a:lnSpc>
                <a:spcPct val="100000"/>
              </a:lnSpc>
            </a:pPr>
            <a:r>
              <a:rPr lang="de-DE" sz="3600" dirty="0"/>
              <a:t>Kompressionszeit</a:t>
            </a:r>
          </a:p>
          <a:p>
            <a:pPr>
              <a:lnSpc>
                <a:spcPct val="100000"/>
              </a:lnSpc>
            </a:pPr>
            <a:endParaRPr lang="de-DE" sz="3600" dirty="0"/>
          </a:p>
          <a:p>
            <a:pPr>
              <a:lnSpc>
                <a:spcPct val="100000"/>
              </a:lnSpc>
            </a:pPr>
            <a:r>
              <a:rPr lang="de-DE" sz="3600" dirty="0"/>
              <a:t>Dekompressionszeit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635E15-3A45-2C0D-695F-7EEC03BD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842" y="2496209"/>
            <a:ext cx="6634369" cy="6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9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Praktischer Versuch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Cartoon, Grafikdesign enthält.&#10;&#10;Automatisch generierte Beschreibung">
            <a:extLst>
              <a:ext uri="{FF2B5EF4-FFF2-40B4-BE49-F238E27FC236}">
                <a16:creationId xmlns:a16="http://schemas.microsoft.com/office/drawing/2014/main" id="{2A27DE45-EB24-4718-11D0-FD0BC7CF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563680"/>
            <a:ext cx="10689333" cy="4450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C575E3-4CD3-F306-8A5C-38DBD72FE548}"/>
              </a:ext>
            </a:extLst>
          </p:cNvPr>
          <p:cNvSpPr txBox="1"/>
          <p:nvPr/>
        </p:nvSpPr>
        <p:spPr>
          <a:xfrm>
            <a:off x="2834640" y="4251960"/>
            <a:ext cx="2465641" cy="2743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de-DE" sz="1400" dirty="0"/>
              <a:t>(inkl. Vorverarbeitung)</a:t>
            </a:r>
          </a:p>
        </p:txBody>
      </p:sp>
    </p:spTree>
    <p:extLst>
      <p:ext uri="{BB962C8B-B14F-4D97-AF65-F5344CB8AC3E}">
        <p14:creationId xmlns:p14="http://schemas.microsoft.com/office/powerpoint/2010/main" val="399435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Microsoft Office PowerPoint</Application>
  <PresentationFormat>Breitbild</PresentationFormat>
  <Paragraphs>188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</vt:lpstr>
      <vt:lpstr>Vergleich verlustfreier Datenkompressionsverfahren auf Bilddaten</vt:lpstr>
      <vt:lpstr>Vergleich verlustfreier Datenkompressionsverfahren für Bilddaten</vt:lpstr>
      <vt:lpstr>Zielsetzung</vt:lpstr>
      <vt:lpstr>Grundlagen</vt:lpstr>
      <vt:lpstr>Informationstheorie</vt:lpstr>
      <vt:lpstr>Datenanforderungen und Komprimierbarkeit</vt:lpstr>
      <vt:lpstr>Bilddaten + Wahl der Testbilder</vt:lpstr>
      <vt:lpstr>Messbarkeit</vt:lpstr>
      <vt:lpstr>Praktischer Versuch</vt:lpstr>
      <vt:lpstr>Bildvorverarbeitung: Filtern</vt:lpstr>
      <vt:lpstr>Algorithmen</vt:lpstr>
      <vt:lpstr>Erwartungen</vt:lpstr>
      <vt:lpstr>Kompressionsraten</vt:lpstr>
      <vt:lpstr>Fazit Kompressionsraten</vt:lpstr>
      <vt:lpstr>Kompressionszeiten</vt:lpstr>
      <vt:lpstr>Dekompressionszeiten</vt:lpstr>
      <vt:lpstr>Fazit Zeitmessungen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Vergleich verlustfreier Datenkompressionsverfahren auf Bilddaten</dc:title>
  <dc:creator>Schreiber, Nick</dc:creator>
  <cp:lastModifiedBy>Schreiber, Nick</cp:lastModifiedBy>
  <cp:revision>14</cp:revision>
  <dcterms:created xsi:type="dcterms:W3CDTF">2024-01-31T15:56:54Z</dcterms:created>
  <dcterms:modified xsi:type="dcterms:W3CDTF">2024-02-09T22:50:55Z</dcterms:modified>
</cp:coreProperties>
</file>